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23509-3AAA-7C4B-B368-107028812F5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98548-D0B9-CE4C-A4EF-CF8A17EF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0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98548-D0B9-CE4C-A4EF-CF8A17EF64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85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98548-D0B9-CE4C-A4EF-CF8A17EF64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56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98548-D0B9-CE4C-A4EF-CF8A17EF64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12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98548-D0B9-CE4C-A4EF-CF8A17EF64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9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78A1D-3C30-41B3-B0D4-B1353E7DA0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>Cities Readiness Initiative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2FF21-9819-4EF9-A421-2E8CADB410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Proposed Non-Renewal</a:t>
            </a:r>
          </a:p>
        </p:txBody>
      </p:sp>
    </p:spTree>
    <p:extLst>
      <p:ext uri="{BB962C8B-B14F-4D97-AF65-F5344CB8AC3E}">
        <p14:creationId xmlns:p14="http://schemas.microsoft.com/office/powerpoint/2010/main" val="265629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0E6B3-0ACA-4B45-ADFC-8756A3D6C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96678-9C6C-46B5-B302-F0EC4027F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Grant program developed in 2004 post national anthrax incidents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Developed in conjunction with the Strategic National Stockpile (SNS)</a:t>
            </a:r>
          </a:p>
          <a:p>
            <a:endParaRPr lang="en-US"/>
          </a:p>
          <a:p>
            <a:r>
              <a:rPr lang="en-US"/>
              <a:t>Specific to emergency planning around public heath emergencies (i.e. outbreaks, pandemics, biological attacks) for medical countermeasure distribution and planning</a:t>
            </a:r>
          </a:p>
        </p:txBody>
      </p:sp>
    </p:spTree>
    <p:extLst>
      <p:ext uri="{BB962C8B-B14F-4D97-AF65-F5344CB8AC3E}">
        <p14:creationId xmlns:p14="http://schemas.microsoft.com/office/powerpoint/2010/main" val="136513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56F2C-67C4-42E2-83FB-4FFE4A279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Johnson County CRI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17D4C-8147-4CCA-ABDF-4AC8CCF48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Recruited school districts to be the Point of Dispensing Sites (POD) should medicines need to be distributed to the public</a:t>
            </a:r>
          </a:p>
          <a:p>
            <a:endParaRPr lang="en-US"/>
          </a:p>
          <a:p>
            <a:r>
              <a:rPr lang="en-US"/>
              <a:t>Recruited volunteer teachers to help manage the sites (One site per school district)</a:t>
            </a:r>
          </a:p>
          <a:p>
            <a:endParaRPr lang="en-US"/>
          </a:p>
          <a:p>
            <a:r>
              <a:rPr lang="en-US"/>
              <a:t>Extensive planning efforts were undertaken to train volunteers and plan for such a response</a:t>
            </a:r>
          </a:p>
        </p:txBody>
      </p:sp>
    </p:spTree>
    <p:extLst>
      <p:ext uri="{BB962C8B-B14F-4D97-AF65-F5344CB8AC3E}">
        <p14:creationId xmlns:p14="http://schemas.microsoft.com/office/powerpoint/2010/main" val="318198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81424-DC52-4755-A3B0-541415006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Grant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4BB98-5F41-4EF9-9355-73A40681D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Century Gothic"/>
              </a:rPr>
              <a:t>Six Tabletop and Four Functional Exercises with DSHS Per 5 Year Session</a:t>
            </a:r>
          </a:p>
          <a:p>
            <a:pPr lvl="1">
              <a:buClr>
                <a:srgbClr val="8AD0D6"/>
              </a:buClr>
            </a:pPr>
            <a:r>
              <a:rPr lang="en-US" dirty="0"/>
              <a:t>Required topics: Administrative Preparedness, Biological Incident, Chemical Incident, Radiological Incident, Natural Disaster</a:t>
            </a:r>
          </a:p>
          <a:p>
            <a:r>
              <a:rPr lang="en-US" dirty="0"/>
              <a:t>Quarterly Call Downs</a:t>
            </a:r>
          </a:p>
          <a:p>
            <a:r>
              <a:rPr lang="en-US" dirty="0"/>
              <a:t>Annual Volunteer Training</a:t>
            </a:r>
          </a:p>
          <a:p>
            <a:r>
              <a:rPr lang="en-US" dirty="0"/>
              <a:t>Annual Operational Readiness Review (federal evaluation)</a:t>
            </a:r>
          </a:p>
          <a:p>
            <a:r>
              <a:rPr lang="en-US" dirty="0"/>
              <a:t>Annual submission of plans and volunteer personal information to Federal Database</a:t>
            </a:r>
          </a:p>
          <a:p>
            <a:r>
              <a:rPr lang="en-US" dirty="0"/>
              <a:t>Monthly &amp; Quarterly meetings</a:t>
            </a:r>
          </a:p>
        </p:txBody>
      </p:sp>
    </p:spTree>
    <p:extLst>
      <p:ext uri="{BB962C8B-B14F-4D97-AF65-F5344CB8AC3E}">
        <p14:creationId xmlns:p14="http://schemas.microsoft.com/office/powerpoint/2010/main" val="70561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FDAD3-5121-4A3A-AA50-E1718E260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F579A-551B-43D7-8090-EB3D3006A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2026 Grant Total $54,080 </a:t>
            </a:r>
            <a:r>
              <a:rPr lang="en-US"/>
              <a:t>(reduction of 35.1%)</a:t>
            </a:r>
            <a:endParaRPr lang="en-US" dirty="0"/>
          </a:p>
          <a:p>
            <a:pPr lvl="1"/>
            <a:r>
              <a:rPr lang="en-US" dirty="0"/>
              <a:t>$39,474 Personnel</a:t>
            </a:r>
          </a:p>
          <a:p>
            <a:pPr lvl="1"/>
            <a:r>
              <a:rPr lang="en-US" dirty="0"/>
              <a:t>$14,606 “Supplies” (Starlink connectivity, Everbridge)</a:t>
            </a:r>
          </a:p>
          <a:p>
            <a:endParaRPr lang="en-US" dirty="0"/>
          </a:p>
          <a:p>
            <a:r>
              <a:rPr lang="en-US" dirty="0"/>
              <a:t>Cost of Program Maintenance</a:t>
            </a:r>
          </a:p>
          <a:p>
            <a:pPr lvl="1"/>
            <a:r>
              <a:rPr lang="en-US" dirty="0"/>
              <a:t>Approx. $27,000 Employee Time (50%)</a:t>
            </a:r>
          </a:p>
          <a:p>
            <a:pPr lvl="1"/>
            <a:r>
              <a:rPr lang="en-US" dirty="0"/>
              <a:t> Approx. $40,600 Volunteer Cost (8hr training annually x $25hr x 203)</a:t>
            </a:r>
          </a:p>
          <a:p>
            <a:pPr lvl="1"/>
            <a:r>
              <a:rPr lang="en-US" dirty="0"/>
              <a:t>Approx. $1,380 annual impact to Auditor’s Office (50hrs)</a:t>
            </a:r>
          </a:p>
          <a:p>
            <a:pPr lvl="1"/>
            <a:r>
              <a:rPr lang="en-US" dirty="0"/>
              <a:t>Total Cost ~$68,980/annual</a:t>
            </a:r>
          </a:p>
        </p:txBody>
      </p:sp>
    </p:spTree>
    <p:extLst>
      <p:ext uri="{BB962C8B-B14F-4D97-AF65-F5344CB8AC3E}">
        <p14:creationId xmlns:p14="http://schemas.microsoft.com/office/powerpoint/2010/main" val="187555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2F80D-066B-4A5B-9B20-B32EED426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Non-Financial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D2F41-0FB7-458D-97FF-701F30044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Program has limited types and quantities of treatments or services.</a:t>
            </a:r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r>
              <a:rPr lang="en-US" dirty="0"/>
              <a:t>Capabilities are limited without a dedicated county public health department.</a:t>
            </a:r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r>
              <a:rPr lang="en-US"/>
              <a:t>Lack of State support during pandemics.</a:t>
            </a:r>
          </a:p>
          <a:p>
            <a:endParaRPr lang="en-US"/>
          </a:p>
          <a:p>
            <a:r>
              <a:rPr lang="en-US" dirty="0"/>
              <a:t>Continuously changing program requirements.</a:t>
            </a:r>
          </a:p>
          <a:p>
            <a:endParaRPr lang="en-US"/>
          </a:p>
          <a:p>
            <a:r>
              <a:rPr lang="en-US" dirty="0"/>
              <a:t>Local planning efforts disregarded during pandemic.</a:t>
            </a:r>
          </a:p>
          <a:p>
            <a:endParaRPr lang="en-US"/>
          </a:p>
          <a:p>
            <a:r>
              <a:rPr lang="en-US" dirty="0"/>
              <a:t>SNS supplies taken and distributed by State.</a:t>
            </a:r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34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A1C0CC502D245B125649852F54C1A" ma:contentTypeVersion="8" ma:contentTypeDescription="Create a new document." ma:contentTypeScope="" ma:versionID="f7b3efe73508dd195c8890883eddfc4f">
  <xsd:schema xmlns:xsd="http://www.w3.org/2001/XMLSchema" xmlns:xs="http://www.w3.org/2001/XMLSchema" xmlns:p="http://schemas.microsoft.com/office/2006/metadata/properties" xmlns:ns2="f66f0eb7-a69a-45ca-9a02-652e97d2a615" targetNamespace="http://schemas.microsoft.com/office/2006/metadata/properties" ma:root="true" ma:fieldsID="405fd3bef050b9387838834e4941f0f5" ns2:_="">
    <xsd:import namespace="f66f0eb7-a69a-45ca-9a02-652e97d2a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f0eb7-a69a-45ca-9a02-652e97d2a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" ma:index="1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6f0eb7-a69a-45ca-9a02-652e97d2a615" xsi:nil="true"/>
  </documentManagement>
</p:properties>
</file>

<file path=customXml/itemProps1.xml><?xml version="1.0" encoding="utf-8"?>
<ds:datastoreItem xmlns:ds="http://schemas.openxmlformats.org/officeDocument/2006/customXml" ds:itemID="{37954A39-001D-4E1E-A654-91840F313849}"/>
</file>

<file path=customXml/itemProps2.xml><?xml version="1.0" encoding="utf-8"?>
<ds:datastoreItem xmlns:ds="http://schemas.openxmlformats.org/officeDocument/2006/customXml" ds:itemID="{8210F734-3CE3-4289-B087-96D791AC01B9}"/>
</file>

<file path=customXml/itemProps3.xml><?xml version="1.0" encoding="utf-8"?>
<ds:datastoreItem xmlns:ds="http://schemas.openxmlformats.org/officeDocument/2006/customXml" ds:itemID="{32834EFF-726E-4ECF-990C-84EAFC8BC08A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295</Words>
  <Application>Microsoft Office PowerPoint</Application>
  <PresentationFormat>Widescreen</PresentationFormat>
  <Paragraphs>49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Century Gothic</vt:lpstr>
      <vt:lpstr>Wingdings 3</vt:lpstr>
      <vt:lpstr>Ion</vt:lpstr>
      <vt:lpstr>Cities Readiness Initiative</vt:lpstr>
      <vt:lpstr>History</vt:lpstr>
      <vt:lpstr>Johnson County CRI</vt:lpstr>
      <vt:lpstr>Grant Requirements</vt:lpstr>
      <vt:lpstr>Cost Evaluation</vt:lpstr>
      <vt:lpstr>Non-Financial Impacts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Cities Readiness Initiative</dc:title>
  <dc:creator>Jamie Moore</dc:creator>
  <cp:lastModifiedBy>Jamie Moore</cp:lastModifiedBy>
  <cp:revision>63</cp:revision>
  <dcterms:created xsi:type="dcterms:W3CDTF">2023-03-10T19:58:33Z</dcterms:created>
  <dcterms:modified xsi:type="dcterms:W3CDTF">2026-02-09T18:17:22Z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2300</vt:r8>
  </property>
  <property fmtid="{D5CDD505-2E9C-101B-9397-08002B2CF9AE}" pid="3" name="ContentTypeId">
    <vt:lpwstr>0x010100B46A1C0CC502D245B125649852F54C1A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{"FileActivityType":"9","FileActivityTimeStamp":"2026-02-09T18:26:30.630Z","FileActivityUsersOnPage":[{"DisplayName":"Jamie Moore","Id":"jmoore@johnsoncountytx.org"},{"DisplayName":"Jamie Moore","Id":"jmoore@johnsoncountytx.org"}],"FileActivityNavigationId":null}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